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02" r:id="rId1"/>
  </p:sldMasterIdLst>
  <p:notesMasterIdLst>
    <p:notesMasterId r:id="rId47"/>
  </p:notesMasterIdLst>
  <p:sldIdLst>
    <p:sldId id="256" r:id="rId2"/>
    <p:sldId id="257" r:id="rId3"/>
    <p:sldId id="360" r:id="rId4"/>
    <p:sldId id="359" r:id="rId5"/>
    <p:sldId id="363" r:id="rId6"/>
    <p:sldId id="324" r:id="rId7"/>
    <p:sldId id="264" r:id="rId8"/>
    <p:sldId id="266" r:id="rId9"/>
    <p:sldId id="267" r:id="rId10"/>
    <p:sldId id="268" r:id="rId11"/>
    <p:sldId id="364" r:id="rId12"/>
    <p:sldId id="350" r:id="rId13"/>
    <p:sldId id="351" r:id="rId14"/>
    <p:sldId id="307" r:id="rId15"/>
    <p:sldId id="353" r:id="rId16"/>
    <p:sldId id="355" r:id="rId17"/>
    <p:sldId id="277" r:id="rId18"/>
    <p:sldId id="286" r:id="rId19"/>
    <p:sldId id="358" r:id="rId20"/>
    <p:sldId id="361" r:id="rId21"/>
    <p:sldId id="287" r:id="rId22"/>
    <p:sldId id="357" r:id="rId23"/>
    <p:sldId id="296" r:id="rId24"/>
    <p:sldId id="326" r:id="rId25"/>
    <p:sldId id="314" r:id="rId26"/>
    <p:sldId id="337" r:id="rId27"/>
    <p:sldId id="339" r:id="rId28"/>
    <p:sldId id="340" r:id="rId29"/>
    <p:sldId id="341" r:id="rId30"/>
    <p:sldId id="342" r:id="rId31"/>
    <p:sldId id="343" r:id="rId32"/>
    <p:sldId id="344" r:id="rId33"/>
    <p:sldId id="346" r:id="rId34"/>
    <p:sldId id="347" r:id="rId35"/>
    <p:sldId id="334" r:id="rId36"/>
    <p:sldId id="329" r:id="rId37"/>
    <p:sldId id="330" r:id="rId38"/>
    <p:sldId id="335" r:id="rId39"/>
    <p:sldId id="331" r:id="rId40"/>
    <p:sldId id="332" r:id="rId41"/>
    <p:sldId id="333" r:id="rId42"/>
    <p:sldId id="362" r:id="rId43"/>
    <p:sldId id="323" r:id="rId44"/>
    <p:sldId id="327" r:id="rId45"/>
    <p:sldId id="309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9"/>
    <p:restoredTop sz="88415"/>
  </p:normalViewPr>
  <p:slideViewPr>
    <p:cSldViewPr snapToGrid="0" snapToObjects="1">
      <p:cViewPr varScale="1">
        <p:scale>
          <a:sx n="178" d="100"/>
          <a:sy n="178" d="100"/>
        </p:scale>
        <p:origin x="16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33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1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65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886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060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28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80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51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2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6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1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23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85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31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8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CF4B-0F56-CA46-B144-401D467729AE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41C9C-47BB-2541-91D3-5D331138F969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8E02-4106-024A-9088-6ACC100F4ED4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553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43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F4A36-F6C8-6349-96B5-BCFD6B50793F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6208C-0379-724D-B544-3A9EB8A5D080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3D0DF-AC6B-AE42-A8A6-6E9B4B1A06BE}" type="datetime1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D1FA-BF5A-3A44-8F06-6EBFF38D9187}" type="datetime1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6B8A-F8C4-3D46-9D81-2580C6BF4EAE}" type="datetime1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61EF-E51C-A34A-84C1-B7C27D171D67}" type="datetime1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58E2F-E9B2-414A-87E3-079CCDDE483C}" type="datetime1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68F-C1C8-FA46-8545-C869C4693964}" type="datetime1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6FBD1-7D7D-BC40-931C-06366BFCD85D}" type="datetime1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‹#›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36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9.tif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4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5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microsoft.com/office/2007/relationships/hdphoto" Target="../media/hdphoto1.wdp"/><Relationship Id="rId6" Type="http://schemas.openxmlformats.org/officeDocument/2006/relationships/image" Target="../media/image13.tiff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58775"/>
            <a:ext cx="8258328" cy="8847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939282" y="841772"/>
            <a:ext cx="7265436" cy="179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 dirty="0"/>
              <a:t>Unsupervised Monocular Depth Estimation with Left-Right </a:t>
            </a:r>
            <a:r>
              <a:rPr lang="en-GB" sz="3600" dirty="0" smtClean="0"/>
              <a:t>Consistency</a:t>
            </a:r>
            <a:br>
              <a:rPr lang="en-GB" sz="3600" dirty="0" smtClean="0"/>
            </a:br>
            <a:endParaRPr lang="en-GB" sz="3600" dirty="0"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497150" y="2701528"/>
            <a:ext cx="8149700" cy="12418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dirty="0">
                <a:solidFill>
                  <a:schemeClr val="tx1">
                    <a:lumMod val="75000"/>
                  </a:schemeClr>
                </a:solidFill>
              </a:rPr>
              <a:t>Clément </a:t>
            </a: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Godard</a:t>
            </a:r>
            <a:r>
              <a:rPr lang="en-GB" sz="2400" baseline="30000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         </a:t>
            </a:r>
            <a:r>
              <a:rPr lang="en-GB" sz="2400" dirty="0" err="1" smtClean="0">
                <a:solidFill>
                  <a:schemeClr val="tx1">
                    <a:lumMod val="75000"/>
                  </a:schemeClr>
                </a:solidFill>
              </a:rPr>
              <a:t>Oisin</a:t>
            </a: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75000"/>
                  </a:schemeClr>
                </a:solidFill>
              </a:rPr>
              <a:t>Mac </a:t>
            </a: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Aodha</a:t>
            </a:r>
            <a:r>
              <a:rPr lang="en-GB" sz="2400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         Gabriel </a:t>
            </a:r>
            <a:r>
              <a:rPr lang="en-GB" sz="2400" dirty="0">
                <a:solidFill>
                  <a:schemeClr val="tx1">
                    <a:lumMod val="75000"/>
                  </a:schemeClr>
                </a:solidFill>
              </a:rPr>
              <a:t>J. </a:t>
            </a: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Brostow</a:t>
            </a:r>
            <a:r>
              <a:rPr lang="en-GB" sz="2400" baseline="30000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endParaRPr lang="en-GB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GB" sz="2400" dirty="0" smtClean="0"/>
          </a:p>
          <a:p>
            <a:pPr>
              <a:spcBef>
                <a:spcPts val="0"/>
              </a:spcBef>
            </a:pPr>
            <a:r>
              <a:rPr lang="en-GB" baseline="30000" dirty="0" smtClean="0">
                <a:solidFill>
                  <a:schemeClr val="tx1">
                    <a:lumMod val="75000"/>
                  </a:schemeClr>
                </a:solidFill>
              </a:rPr>
              <a:t>1</a:t>
            </a: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University College London		 </a:t>
            </a:r>
            <a:r>
              <a:rPr lang="en-GB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GB" dirty="0" smtClean="0">
                <a:solidFill>
                  <a:schemeClr val="tx1">
                    <a:lumMod val="75000"/>
                  </a:schemeClr>
                </a:solidFill>
              </a:rPr>
              <a:t>Caltech</a:t>
            </a:r>
            <a:endParaRPr lang="en-GB" dirty="0">
              <a:solidFill>
                <a:schemeClr val="tx1">
                  <a:lumMod val="75000"/>
                </a:schemeClr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800" y="4258774"/>
            <a:ext cx="4637195" cy="88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1" y="4334987"/>
            <a:ext cx="2754158" cy="732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073925" y="1873000"/>
            <a:ext cx="3786600" cy="13026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Previous approaches - Supervised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 rot="-5400000">
            <a:off x="2676860" y="1545422"/>
            <a:ext cx="1779225" cy="1950300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355237" y="1980587"/>
            <a:ext cx="1645348" cy="10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4">
            <a:alphaModFix/>
          </a:blip>
          <a:srcRect l="25612" r="28386"/>
          <a:stretch/>
        </p:blipFill>
        <p:spPr>
          <a:xfrm>
            <a:off x="5180225" y="1980564"/>
            <a:ext cx="1645386" cy="10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670512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Input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151412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CNN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5539975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depth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7551025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depth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6414325" y="1397500"/>
            <a:ext cx="1136700" cy="38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190" name="Shape 190"/>
          <p:cNvCxnSpPr>
            <a:stCxn id="177" idx="0"/>
          </p:cNvCxnSpPr>
          <p:nvPr/>
        </p:nvCxnSpPr>
        <p:spPr>
          <a:xfrm>
            <a:off x="6967225" y="1873000"/>
            <a:ext cx="0" cy="13140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91" name="Shape 191"/>
          <p:cNvPicPr preferRelativeResize="0"/>
          <p:nvPr/>
        </p:nvPicPr>
        <p:blipFill rotWithShape="1">
          <a:blip r:embed="rId5">
            <a:alphaModFix/>
          </a:blip>
          <a:srcRect l="28338" r="25656"/>
          <a:stretch/>
        </p:blipFill>
        <p:spPr>
          <a:xfrm>
            <a:off x="7108850" y="1980562"/>
            <a:ext cx="1645348" cy="10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212" y="1271708"/>
            <a:ext cx="1472312" cy="805844"/>
          </a:xfrm>
          <a:prstGeom prst="rect">
            <a:avLst/>
          </a:prstGeom>
        </p:spPr>
      </p:pic>
      <p:cxnSp>
        <p:nvCxnSpPr>
          <p:cNvPr id="18" name="Shape 390"/>
          <p:cNvCxnSpPr/>
          <p:nvPr/>
        </p:nvCxnSpPr>
        <p:spPr>
          <a:xfrm>
            <a:off x="2000585" y="2555209"/>
            <a:ext cx="549782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390"/>
          <p:cNvCxnSpPr/>
          <p:nvPr/>
        </p:nvCxnSpPr>
        <p:spPr>
          <a:xfrm>
            <a:off x="4551750" y="2544500"/>
            <a:ext cx="52217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20" name="Shape 2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0612" y="3475252"/>
            <a:ext cx="2606375" cy="14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09"/>
          <p:cNvSpPr txBox="1"/>
          <p:nvPr/>
        </p:nvSpPr>
        <p:spPr>
          <a:xfrm>
            <a:off x="4080528" y="4216081"/>
            <a:ext cx="4026000" cy="7913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rgbClr val="FFFFFF"/>
                </a:solidFill>
              </a:rPr>
              <a:t>Eigen et al. </a:t>
            </a:r>
            <a:r>
              <a:rPr lang="en-GB" sz="2000" dirty="0" smtClean="0">
                <a:solidFill>
                  <a:srgbClr val="FFFFFF"/>
                </a:solidFill>
              </a:rPr>
              <a:t>[NIPS 14] </a:t>
            </a:r>
            <a:endParaRPr lang="en-GB" sz="20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rgbClr val="FFFFFF"/>
                </a:solidFill>
              </a:rPr>
              <a:t>Li et al., </a:t>
            </a:r>
            <a:r>
              <a:rPr lang="en-GB" sz="2000" dirty="0" err="1">
                <a:solidFill>
                  <a:srgbClr val="FFFFFF"/>
                </a:solidFill>
              </a:rPr>
              <a:t>Laina</a:t>
            </a:r>
            <a:r>
              <a:rPr lang="en-GB" sz="2000" dirty="0">
                <a:solidFill>
                  <a:srgbClr val="FFFFFF"/>
                </a:solidFill>
              </a:rPr>
              <a:t> et al., Cao et al.,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3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KITTI 2015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12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180" y="1259925"/>
            <a:ext cx="5393121" cy="16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7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180" y="2940525"/>
            <a:ext cx="5393121" cy="16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83225"/>
            <a:ext cx="3028400" cy="26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794"/>
          <p:cNvSpPr/>
          <p:nvPr/>
        </p:nvSpPr>
        <p:spPr>
          <a:xfrm>
            <a:off x="5662625" y="3329550"/>
            <a:ext cx="1766100" cy="645900"/>
          </a:xfrm>
          <a:prstGeom prst="ellipse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795"/>
          <p:cNvSpPr/>
          <p:nvPr/>
        </p:nvSpPr>
        <p:spPr>
          <a:xfrm>
            <a:off x="5662625" y="1751150"/>
            <a:ext cx="1766100" cy="645900"/>
          </a:xfrm>
          <a:prstGeom prst="ellipse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2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81" y="3072384"/>
            <a:ext cx="1280137" cy="1280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Structured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work well outside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13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49" y="2041934"/>
            <a:ext cx="4605848" cy="259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28" y="433610"/>
            <a:ext cx="1949014" cy="1949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882" y="3072385"/>
            <a:ext cx="1280136" cy="12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3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289" y="928927"/>
            <a:ext cx="1231391" cy="12313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77" y="1337827"/>
            <a:ext cx="278352" cy="2783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from stereo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15</a:t>
            </a:fld>
            <a:endParaRPr lang="en-GB" sz="1000">
              <a:solidFill>
                <a:schemeClr val="lt2"/>
              </a:solidFill>
            </a:endParaRPr>
          </a:p>
        </p:txBody>
      </p:sp>
      <p:cxnSp>
        <p:nvCxnSpPr>
          <p:cNvPr id="17" name="Straight Connector 16"/>
          <p:cNvCxnSpPr>
            <a:stCxn id="10" idx="0"/>
          </p:cNvCxnSpPr>
          <p:nvPr/>
        </p:nvCxnSpPr>
        <p:spPr>
          <a:xfrm flipV="1">
            <a:off x="3319272" y="1472244"/>
            <a:ext cx="814713" cy="32950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0"/>
          </p:cNvCxnSpPr>
          <p:nvPr/>
        </p:nvCxnSpPr>
        <p:spPr>
          <a:xfrm flipH="1" flipV="1">
            <a:off x="4133985" y="1472244"/>
            <a:ext cx="946650" cy="32950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633472" y="3587687"/>
            <a:ext cx="1371600" cy="1179576"/>
            <a:chOff x="4815459" y="3587687"/>
            <a:chExt cx="768096" cy="1179576"/>
          </a:xfrm>
        </p:grpSpPr>
        <p:sp>
          <p:nvSpPr>
            <p:cNvPr id="10" name="Triangle 9"/>
            <p:cNvSpPr/>
            <p:nvPr/>
          </p:nvSpPr>
          <p:spPr>
            <a:xfrm rot="10800000">
              <a:off x="4815459" y="3587687"/>
              <a:ext cx="768096" cy="1179576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93360" y="3592700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1"/>
                  </a:solidFill>
                </a:rPr>
                <a:t>L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91406" y="3587687"/>
            <a:ext cx="1378458" cy="1179576"/>
            <a:chOff x="4815459" y="3587687"/>
            <a:chExt cx="768096" cy="1179576"/>
          </a:xfrm>
        </p:grpSpPr>
        <p:sp>
          <p:nvSpPr>
            <p:cNvPr id="14" name="Triangle 13"/>
            <p:cNvSpPr/>
            <p:nvPr/>
          </p:nvSpPr>
          <p:spPr>
            <a:xfrm rot="10800000">
              <a:off x="4815459" y="3587687"/>
              <a:ext cx="768096" cy="1179576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58895" y="3592700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mtClean="0">
                  <a:solidFill>
                    <a:srgbClr val="FF0000"/>
                  </a:solidFill>
                </a:rPr>
                <a:t>R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2633471" y="3479945"/>
            <a:ext cx="98655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359509" y="3475591"/>
            <a:ext cx="35357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65376" y="2088979"/>
                <a:ext cx="3241528" cy="881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𝐷𝑖𝑠𝑝𝑎𝑟𝑖𝑡𝑦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∝ </m:t>
                      </m:r>
                      <m:f>
                        <m:fPr>
                          <m:ctrlPr>
                            <a:rPr lang="mr-I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𝐷𝑒𝑝𝑡h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376" y="2088979"/>
                <a:ext cx="3241528" cy="8819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16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train with stereo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16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19"/>
            <a:ext cx="2956522" cy="166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963" y="2281472"/>
            <a:ext cx="2781634" cy="18274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54"/>
          <p:cNvSpPr txBox="1"/>
          <p:nvPr/>
        </p:nvSpPr>
        <p:spPr>
          <a:xfrm>
            <a:off x="3200787" y="4114993"/>
            <a:ext cx="11139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F3F3F3"/>
                </a:solidFill>
              </a:rPr>
              <a:t>Apple</a:t>
            </a:r>
          </a:p>
        </p:txBody>
      </p:sp>
      <p:sp>
        <p:nvSpPr>
          <p:cNvPr id="8" name="Shape 255"/>
          <p:cNvSpPr txBox="1"/>
          <p:nvPr/>
        </p:nvSpPr>
        <p:spPr>
          <a:xfrm>
            <a:off x="7182750" y="4198775"/>
            <a:ext cx="16200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F3F3F3"/>
                </a:solidFill>
              </a:rPr>
              <a:t>Stereolabs</a:t>
            </a:r>
          </a:p>
        </p:txBody>
      </p:sp>
      <p:sp>
        <p:nvSpPr>
          <p:cNvPr id="9" name="Shape 256"/>
          <p:cNvSpPr txBox="1"/>
          <p:nvPr/>
        </p:nvSpPr>
        <p:spPr>
          <a:xfrm>
            <a:off x="3621119" y="1397689"/>
            <a:ext cx="19596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rgbClr val="F3F3F3"/>
                </a:solidFill>
              </a:rPr>
              <a:t>Point Grey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77" y="3175949"/>
            <a:ext cx="2514283" cy="147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Previous approaches - Unsupervised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375100" y="1595849"/>
            <a:ext cx="4026000" cy="866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rgbClr val="FFFFFF"/>
                </a:solidFill>
              </a:rPr>
              <a:t>Deep3D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 dirty="0" err="1">
                <a:solidFill>
                  <a:srgbClr val="FFFFFF"/>
                </a:solidFill>
              </a:rPr>
              <a:t>Xie</a:t>
            </a:r>
            <a:r>
              <a:rPr lang="en-GB" sz="2000" dirty="0">
                <a:solidFill>
                  <a:srgbClr val="FFFFFF"/>
                </a:solidFill>
              </a:rPr>
              <a:t> et al. </a:t>
            </a:r>
            <a:r>
              <a:rPr lang="en-GB" sz="2000" dirty="0" smtClean="0">
                <a:solidFill>
                  <a:srgbClr val="FFFFFF"/>
                </a:solidFill>
              </a:rPr>
              <a:t>[ECCV 16]</a:t>
            </a: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375100" y="3535799"/>
            <a:ext cx="4026000" cy="5744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rgbClr val="FFFFFF"/>
                </a:solidFill>
              </a:rPr>
              <a:t>Garg et al. </a:t>
            </a:r>
            <a:r>
              <a:rPr lang="en-GB" sz="2000" dirty="0" smtClean="0">
                <a:solidFill>
                  <a:srgbClr val="FFFFFF"/>
                </a:solidFill>
              </a:rPr>
              <a:t>[ECCV 16]</a:t>
            </a:r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919" y="2978469"/>
            <a:ext cx="4955374" cy="17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007" y="1142212"/>
            <a:ext cx="4162291" cy="156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Unsupervised depth estimation - </a:t>
            </a:r>
            <a:r>
              <a:rPr lang="en-GB" dirty="0" smtClean="0"/>
              <a:t>Concept</a:t>
            </a:r>
            <a:endParaRPr lang="en-GB" dirty="0"/>
          </a:p>
        </p:txBody>
      </p:sp>
      <p:sp>
        <p:nvSpPr>
          <p:cNvPr id="439" name="Shape 439"/>
          <p:cNvSpPr/>
          <p:nvPr/>
        </p:nvSpPr>
        <p:spPr>
          <a:xfrm rot="-5400000">
            <a:off x="2108937" y="14567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311699" y="1587540"/>
            <a:ext cx="1318550" cy="8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 rotWithShape="1">
          <a:blip r:embed="rId4">
            <a:alphaModFix/>
          </a:blip>
          <a:srcRect l="25612" r="28386"/>
          <a:stretch/>
        </p:blipFill>
        <p:spPr>
          <a:xfrm>
            <a:off x="3655812" y="158753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480475" y="36389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Input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2227975" y="36389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CNN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6235737" y="3638962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7768037" y="36389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</a:t>
            </a:r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5877674" y="1595977"/>
            <a:ext cx="1318550" cy="8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7492924" y="1595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/>
          <p:nvPr/>
        </p:nvSpPr>
        <p:spPr>
          <a:xfrm>
            <a:off x="5271075" y="1865287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9" name="Shape 449"/>
          <p:cNvSpPr txBox="1"/>
          <p:nvPr/>
        </p:nvSpPr>
        <p:spPr>
          <a:xfrm>
            <a:off x="669775" y="154588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6235750" y="158755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7851000" y="158753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cxnSp>
        <p:nvCxnSpPr>
          <p:cNvPr id="452" name="Shape 452"/>
          <p:cNvCxnSpPr>
            <a:stCxn id="440" idx="3"/>
            <a:endCxn id="439" idx="0"/>
          </p:cNvCxnSpPr>
          <p:nvPr/>
        </p:nvCxnSpPr>
        <p:spPr>
          <a:xfrm>
            <a:off x="1630250" y="2020254"/>
            <a:ext cx="4494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3" name="Shape 453"/>
          <p:cNvCxnSpPr/>
          <p:nvPr/>
        </p:nvCxnSpPr>
        <p:spPr>
          <a:xfrm>
            <a:off x="3206525" y="2020254"/>
            <a:ext cx="449399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4" name="Shape 454"/>
          <p:cNvCxnSpPr/>
          <p:nvPr/>
        </p:nvCxnSpPr>
        <p:spPr>
          <a:xfrm>
            <a:off x="4974375" y="202025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5" name="Shape 455"/>
          <p:cNvCxnSpPr/>
          <p:nvPr/>
        </p:nvCxnSpPr>
        <p:spPr>
          <a:xfrm>
            <a:off x="5580975" y="202025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6" name="Shape 456"/>
          <p:cNvCxnSpPr>
            <a:endCxn id="448" idx="4"/>
          </p:cNvCxnSpPr>
          <p:nvPr/>
        </p:nvCxnSpPr>
        <p:spPr>
          <a:xfrm rot="10800000">
            <a:off x="5426025" y="2175187"/>
            <a:ext cx="0" cy="975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7" name="Shape 457"/>
          <p:cNvCxnSpPr/>
          <p:nvPr/>
        </p:nvCxnSpPr>
        <p:spPr>
          <a:xfrm>
            <a:off x="970975" y="3138175"/>
            <a:ext cx="44592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8" name="Shape 458"/>
          <p:cNvSpPr txBox="1"/>
          <p:nvPr/>
        </p:nvSpPr>
        <p:spPr>
          <a:xfrm>
            <a:off x="4974375" y="3638975"/>
            <a:ext cx="965100" cy="656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 smtClean="0">
                <a:solidFill>
                  <a:srgbClr val="CCCCCC"/>
                </a:solidFill>
              </a:rPr>
              <a:t>Sampler</a:t>
            </a:r>
            <a:endParaRPr lang="en-GB" dirty="0">
              <a:solidFill>
                <a:srgbClr val="CCCCCC"/>
              </a:solidFill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3832550" y="3638975"/>
            <a:ext cx="965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disparity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4013950" y="158755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311699" y="27054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/>
        </p:nvSpPr>
        <p:spPr>
          <a:xfrm>
            <a:off x="669775" y="2697012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CC0000"/>
                </a:solidFill>
              </a:rPr>
              <a:t>R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6738075" y="1017712"/>
            <a:ext cx="1136700" cy="38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464" name="Shape 464"/>
          <p:cNvCxnSpPr>
            <a:stCxn id="465" idx="0"/>
          </p:cNvCxnSpPr>
          <p:nvPr/>
        </p:nvCxnSpPr>
        <p:spPr>
          <a:xfrm>
            <a:off x="7306425" y="1486150"/>
            <a:ext cx="0" cy="11175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5" name="Shape 465"/>
          <p:cNvSpPr/>
          <p:nvPr/>
        </p:nvSpPr>
        <p:spPr>
          <a:xfrm>
            <a:off x="5729175" y="1486150"/>
            <a:ext cx="3154500" cy="11175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/>
      <p:bldP spid="442" grpId="0"/>
      <p:bldP spid="443" grpId="0"/>
      <p:bldP spid="444" grpId="0"/>
      <p:bldP spid="445" grpId="0"/>
      <p:bldP spid="448" grpId="0" animBg="1"/>
      <p:bldP spid="449" grpId="0"/>
      <p:bldP spid="450" grpId="0"/>
      <p:bldP spid="451" grpId="0"/>
      <p:bldP spid="458" grpId="0"/>
      <p:bldP spid="459" grpId="0"/>
      <p:bldP spid="460" grpId="0"/>
      <p:bldP spid="462" grpId="0"/>
      <p:bldP spid="463" grpId="0"/>
      <p:bldP spid="4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Unsupervised depth estimation - </a:t>
            </a:r>
            <a:r>
              <a:rPr lang="en-GB" dirty="0" smtClean="0"/>
              <a:t>Baseline</a:t>
            </a:r>
            <a:endParaRPr lang="en-GB" dirty="0"/>
          </a:p>
        </p:txBody>
      </p:sp>
      <p:sp>
        <p:nvSpPr>
          <p:cNvPr id="439" name="Shape 439"/>
          <p:cNvSpPr/>
          <p:nvPr/>
        </p:nvSpPr>
        <p:spPr>
          <a:xfrm rot="-5400000">
            <a:off x="2108937" y="145676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311699" y="1587540"/>
            <a:ext cx="1318550" cy="8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 rotWithShape="1">
          <a:blip r:embed="rId4">
            <a:alphaModFix/>
          </a:blip>
          <a:srcRect l="25612" r="28386"/>
          <a:stretch/>
        </p:blipFill>
        <p:spPr>
          <a:xfrm>
            <a:off x="3655812" y="1587537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480475" y="36389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Input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2227975" y="36389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CNN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6235737" y="3638962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7768037" y="36389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</a:t>
            </a:r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5877674" y="1595977"/>
            <a:ext cx="1318550" cy="8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7492924" y="1595977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/>
          <p:nvPr/>
        </p:nvSpPr>
        <p:spPr>
          <a:xfrm>
            <a:off x="5271075" y="1865287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9" name="Shape 449"/>
          <p:cNvSpPr txBox="1"/>
          <p:nvPr/>
        </p:nvSpPr>
        <p:spPr>
          <a:xfrm>
            <a:off x="669775" y="154588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6235750" y="158755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7851000" y="158753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cxnSp>
        <p:nvCxnSpPr>
          <p:cNvPr id="452" name="Shape 452"/>
          <p:cNvCxnSpPr>
            <a:stCxn id="440" idx="3"/>
            <a:endCxn id="439" idx="0"/>
          </p:cNvCxnSpPr>
          <p:nvPr/>
        </p:nvCxnSpPr>
        <p:spPr>
          <a:xfrm>
            <a:off x="1630250" y="2020254"/>
            <a:ext cx="4494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3" name="Shape 453"/>
          <p:cNvCxnSpPr/>
          <p:nvPr/>
        </p:nvCxnSpPr>
        <p:spPr>
          <a:xfrm>
            <a:off x="3206525" y="2020254"/>
            <a:ext cx="449399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4" name="Shape 454"/>
          <p:cNvCxnSpPr/>
          <p:nvPr/>
        </p:nvCxnSpPr>
        <p:spPr>
          <a:xfrm>
            <a:off x="4974375" y="202025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5" name="Shape 455"/>
          <p:cNvCxnSpPr/>
          <p:nvPr/>
        </p:nvCxnSpPr>
        <p:spPr>
          <a:xfrm>
            <a:off x="5580975" y="202025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6" name="Shape 456"/>
          <p:cNvCxnSpPr>
            <a:endCxn id="448" idx="4"/>
          </p:cNvCxnSpPr>
          <p:nvPr/>
        </p:nvCxnSpPr>
        <p:spPr>
          <a:xfrm rot="10800000">
            <a:off x="5426025" y="2175187"/>
            <a:ext cx="0" cy="975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7" name="Shape 457"/>
          <p:cNvCxnSpPr/>
          <p:nvPr/>
        </p:nvCxnSpPr>
        <p:spPr>
          <a:xfrm>
            <a:off x="970975" y="3138175"/>
            <a:ext cx="44592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8" name="Shape 458"/>
          <p:cNvSpPr txBox="1"/>
          <p:nvPr/>
        </p:nvSpPr>
        <p:spPr>
          <a:xfrm>
            <a:off x="4974375" y="3638974"/>
            <a:ext cx="965100" cy="6312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 smtClean="0">
                <a:solidFill>
                  <a:srgbClr val="CCCCCC"/>
                </a:solidFill>
              </a:rPr>
              <a:t>Sampler</a:t>
            </a:r>
            <a:br>
              <a:rPr lang="en-GB" dirty="0" smtClean="0">
                <a:solidFill>
                  <a:srgbClr val="CCCCCC"/>
                </a:solidFill>
              </a:rPr>
            </a:br>
            <a:endParaRPr lang="en-GB" dirty="0">
              <a:solidFill>
                <a:srgbClr val="CCCCCC"/>
              </a:solidFill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3832550" y="3638975"/>
            <a:ext cx="965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disparity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4013950" y="158755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311699" y="27054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/>
        </p:nvSpPr>
        <p:spPr>
          <a:xfrm>
            <a:off x="669775" y="2697012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CC0000"/>
                </a:solidFill>
              </a:rPr>
              <a:t>R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6738075" y="1017712"/>
            <a:ext cx="1136700" cy="38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464" name="Shape 464"/>
          <p:cNvCxnSpPr>
            <a:stCxn id="465" idx="0"/>
          </p:cNvCxnSpPr>
          <p:nvPr/>
        </p:nvCxnSpPr>
        <p:spPr>
          <a:xfrm>
            <a:off x="7306425" y="1486150"/>
            <a:ext cx="0" cy="11175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5" name="Shape 465"/>
          <p:cNvSpPr/>
          <p:nvPr/>
        </p:nvSpPr>
        <p:spPr>
          <a:xfrm>
            <a:off x="5729175" y="1486150"/>
            <a:ext cx="3154500" cy="11175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11699" y="4601964"/>
            <a:ext cx="75630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Spatial transformer </a:t>
            </a:r>
            <a:r>
              <a:rPr lang="en-US" dirty="0" smtClean="0">
                <a:solidFill>
                  <a:schemeClr val="tx1"/>
                </a:solidFill>
              </a:rPr>
              <a:t>networks, </a:t>
            </a:r>
            <a:r>
              <a:rPr lang="en-US" dirty="0" err="1" smtClean="0">
                <a:solidFill>
                  <a:schemeClr val="tx1"/>
                </a:solidFill>
              </a:rPr>
              <a:t>Jaderberg</a:t>
            </a:r>
            <a:r>
              <a:rPr lang="en-US" dirty="0" smtClean="0">
                <a:solidFill>
                  <a:schemeClr val="tx1"/>
                </a:solidFill>
              </a:rPr>
              <a:t> et al. [NIPS 15]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463681">
            <a:off x="4945712" y="3960188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Differentiable!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43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300" y="1344168"/>
            <a:ext cx="7333400" cy="221416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3273000" y="3782750"/>
            <a:ext cx="2598000" cy="4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 dirty="0">
                <a:solidFill>
                  <a:srgbClr val="F3F3F3"/>
                </a:solidFill>
              </a:rPr>
              <a:t>Input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34" y="1657362"/>
            <a:ext cx="7970742" cy="2406625"/>
          </a:xfrm>
          <a:prstGeom prst="rect">
            <a:avLst/>
          </a:prstGeom>
        </p:spPr>
      </p:pic>
      <p:sp>
        <p:nvSpPr>
          <p:cNvPr id="470" name="Shape 4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Input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20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0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B</a:t>
            </a:r>
            <a:r>
              <a:rPr lang="en-GB" dirty="0" smtClean="0"/>
              <a:t>aseline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9" y="1657363"/>
            <a:ext cx="7970742" cy="24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21</a:t>
            </a:fld>
            <a:endParaRPr lang="en-GB" sz="1000">
              <a:solidFill>
                <a:schemeClr val="lt2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083113" y="2338340"/>
            <a:ext cx="760491" cy="66263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92297" y="2759798"/>
            <a:ext cx="2326741" cy="7785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>
                <a:solidFill>
                  <a:schemeClr val="accent2"/>
                </a:solidFill>
              </a:rPr>
              <a:t>Our method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9" y="1657363"/>
            <a:ext cx="7970742" cy="24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22</a:t>
            </a:fld>
            <a:endParaRPr lang="en-GB" sz="1000">
              <a:solidFill>
                <a:schemeClr val="l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083113" y="2338340"/>
            <a:ext cx="760491" cy="66263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92297" y="2759798"/>
            <a:ext cx="2326741" cy="7785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Shape 685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322112" y="2300790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Unsupervised depth estimation - </a:t>
            </a:r>
            <a:r>
              <a:rPr lang="en-GB" b="1">
                <a:solidFill>
                  <a:srgbClr val="FF9900"/>
                </a:solidFill>
              </a:rPr>
              <a:t>Our method</a:t>
            </a:r>
          </a:p>
        </p:txBody>
      </p:sp>
      <p:sp>
        <p:nvSpPr>
          <p:cNvPr id="687" name="Shape 687"/>
          <p:cNvSpPr/>
          <p:nvPr/>
        </p:nvSpPr>
        <p:spPr>
          <a:xfrm rot="-5400000">
            <a:off x="2119350" y="2170012"/>
            <a:ext cx="1068200" cy="1126975"/>
          </a:xfrm>
          <a:prstGeom prst="flowChartCollate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 rotWithShape="1">
          <a:blip r:embed="rId4">
            <a:alphaModFix/>
          </a:blip>
          <a:srcRect l="25612" r="28386"/>
          <a:stretch/>
        </p:blipFill>
        <p:spPr>
          <a:xfrm>
            <a:off x="3666250" y="1749912"/>
            <a:ext cx="1318563" cy="8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5898587" y="2879677"/>
            <a:ext cx="1318550" cy="8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7513737" y="28965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5282062" y="3140350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 txBox="1"/>
          <p:nvPr/>
        </p:nvSpPr>
        <p:spPr>
          <a:xfrm>
            <a:off x="680187" y="2259137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cxnSp>
        <p:nvCxnSpPr>
          <p:cNvPr id="693" name="Shape 693"/>
          <p:cNvCxnSpPr>
            <a:stCxn id="685" idx="3"/>
            <a:endCxn id="687" idx="0"/>
          </p:cNvCxnSpPr>
          <p:nvPr/>
        </p:nvCxnSpPr>
        <p:spPr>
          <a:xfrm>
            <a:off x="1640663" y="2733504"/>
            <a:ext cx="4494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4" name="Shape 694"/>
          <p:cNvCxnSpPr>
            <a:endCxn id="688" idx="1"/>
          </p:cNvCxnSpPr>
          <p:nvPr/>
        </p:nvCxnSpPr>
        <p:spPr>
          <a:xfrm rot="10800000" flipH="1">
            <a:off x="3216850" y="2182625"/>
            <a:ext cx="449400" cy="550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5" name="Shape 695"/>
          <p:cNvCxnSpPr/>
          <p:nvPr/>
        </p:nvCxnSpPr>
        <p:spPr>
          <a:xfrm>
            <a:off x="4984788" y="329245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>
            <a:off x="5601888" y="3303954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7" name="Shape 697"/>
          <p:cNvCxnSpPr>
            <a:endCxn id="691" idx="4"/>
          </p:cNvCxnSpPr>
          <p:nvPr/>
        </p:nvCxnSpPr>
        <p:spPr>
          <a:xfrm rot="10800000">
            <a:off x="5437012" y="3450250"/>
            <a:ext cx="0" cy="4059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8" name="Shape 698"/>
          <p:cNvCxnSpPr>
            <a:stCxn id="699" idx="3"/>
          </p:cNvCxnSpPr>
          <p:nvPr/>
        </p:nvCxnSpPr>
        <p:spPr>
          <a:xfrm>
            <a:off x="1640663" y="3851417"/>
            <a:ext cx="38001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99" name="Shape 699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322112" y="341870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680187" y="3410262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CC0000"/>
                </a:solidFill>
              </a:rPr>
              <a:t>R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6256662" y="287122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7871812" y="2879662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4024387" y="17499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CC0000"/>
                </a:solidFill>
              </a:rPr>
              <a:t>R</a:t>
            </a:r>
          </a:p>
        </p:txBody>
      </p:sp>
      <p:pic>
        <p:nvPicPr>
          <p:cNvPr id="704" name="Shape 704"/>
          <p:cNvPicPr preferRelativeResize="0"/>
          <p:nvPr/>
        </p:nvPicPr>
        <p:blipFill rotWithShape="1">
          <a:blip r:embed="rId4">
            <a:alphaModFix/>
          </a:blip>
          <a:srcRect l="25612" r="28386"/>
          <a:stretch/>
        </p:blipFill>
        <p:spPr>
          <a:xfrm>
            <a:off x="3667412" y="2854162"/>
            <a:ext cx="1318563" cy="8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 txBox="1"/>
          <p:nvPr/>
        </p:nvSpPr>
        <p:spPr>
          <a:xfrm>
            <a:off x="4025550" y="285415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1155CC"/>
                </a:solidFill>
              </a:rPr>
              <a:t>L</a:t>
            </a:r>
          </a:p>
        </p:txBody>
      </p:sp>
      <p:cxnSp>
        <p:nvCxnSpPr>
          <p:cNvPr id="706" name="Shape 706"/>
          <p:cNvCxnSpPr>
            <a:stCxn id="687" idx="2"/>
            <a:endCxn id="704" idx="1"/>
          </p:cNvCxnSpPr>
          <p:nvPr/>
        </p:nvCxnSpPr>
        <p:spPr>
          <a:xfrm>
            <a:off x="3216937" y="2733500"/>
            <a:ext cx="450600" cy="5535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5898737" y="1758352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/>
          <p:nvPr/>
        </p:nvSpPr>
        <p:spPr>
          <a:xfrm>
            <a:off x="5282212" y="2019025"/>
            <a:ext cx="309900" cy="309900"/>
          </a:xfrm>
          <a:prstGeom prst="flowChartSummingJunction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9" name="Shape 709"/>
          <p:cNvCxnSpPr/>
          <p:nvPr/>
        </p:nvCxnSpPr>
        <p:spPr>
          <a:xfrm>
            <a:off x="4984938" y="21711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0" name="Shape 710"/>
          <p:cNvCxnSpPr/>
          <p:nvPr/>
        </p:nvCxnSpPr>
        <p:spPr>
          <a:xfrm>
            <a:off x="5602038" y="2182629"/>
            <a:ext cx="296700" cy="57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1" name="Shape 711"/>
          <p:cNvSpPr txBox="1"/>
          <p:nvPr/>
        </p:nvSpPr>
        <p:spPr>
          <a:xfrm>
            <a:off x="6256812" y="1749900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CC0000"/>
                </a:solidFill>
              </a:rPr>
              <a:t>R</a:t>
            </a:r>
          </a:p>
        </p:txBody>
      </p:sp>
      <p:cxnSp>
        <p:nvCxnSpPr>
          <p:cNvPr id="712" name="Shape 712"/>
          <p:cNvCxnSpPr>
            <a:endCxn id="708" idx="0"/>
          </p:cNvCxnSpPr>
          <p:nvPr/>
        </p:nvCxnSpPr>
        <p:spPr>
          <a:xfrm>
            <a:off x="5437162" y="1594525"/>
            <a:ext cx="0" cy="4245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3" name="Shape 713"/>
          <p:cNvCxnSpPr/>
          <p:nvPr/>
        </p:nvCxnSpPr>
        <p:spPr>
          <a:xfrm>
            <a:off x="970400" y="1603125"/>
            <a:ext cx="44706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4" name="Shape 714"/>
          <p:cNvCxnSpPr>
            <a:endCxn id="685" idx="0"/>
          </p:cNvCxnSpPr>
          <p:nvPr/>
        </p:nvCxnSpPr>
        <p:spPr>
          <a:xfrm>
            <a:off x="981387" y="1605990"/>
            <a:ext cx="0" cy="694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15" name="Shape 715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7513737" y="1758365"/>
            <a:ext cx="1318550" cy="86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7871812" y="1741475"/>
            <a:ext cx="6024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800" b="1">
                <a:solidFill>
                  <a:srgbClr val="CC0000"/>
                </a:solidFill>
              </a:rPr>
              <a:t>R</a:t>
            </a:r>
          </a:p>
        </p:txBody>
      </p:sp>
      <p:sp>
        <p:nvSpPr>
          <p:cNvPr id="717" name="Shape 717"/>
          <p:cNvSpPr/>
          <p:nvPr/>
        </p:nvSpPr>
        <p:spPr>
          <a:xfrm>
            <a:off x="5798850" y="1594651"/>
            <a:ext cx="3154500" cy="23370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6738075" y="1017728"/>
            <a:ext cx="11367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719" name="Shape 719"/>
          <p:cNvCxnSpPr>
            <a:endCxn id="717" idx="2"/>
          </p:cNvCxnSpPr>
          <p:nvPr/>
        </p:nvCxnSpPr>
        <p:spPr>
          <a:xfrm>
            <a:off x="7376100" y="1594651"/>
            <a:ext cx="0" cy="23370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0" name="Shape 720"/>
          <p:cNvSpPr/>
          <p:nvPr/>
        </p:nvSpPr>
        <p:spPr>
          <a:xfrm>
            <a:off x="3492475" y="1565025"/>
            <a:ext cx="1651200" cy="23370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21" name="Shape 721"/>
          <p:cNvCxnSpPr>
            <a:stCxn id="720" idx="3"/>
            <a:endCxn id="720" idx="1"/>
          </p:cNvCxnSpPr>
          <p:nvPr/>
        </p:nvCxnSpPr>
        <p:spPr>
          <a:xfrm rot="10800000">
            <a:off x="3492475" y="2733525"/>
            <a:ext cx="1651200" cy="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2" name="Shape 722"/>
          <p:cNvSpPr txBox="1"/>
          <p:nvPr/>
        </p:nvSpPr>
        <p:spPr>
          <a:xfrm>
            <a:off x="3584125" y="1057375"/>
            <a:ext cx="1467900" cy="4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AA84F"/>
                </a:solidFill>
              </a:rPr>
              <a:t>LR Loss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490887" y="435222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>
                <a:solidFill>
                  <a:srgbClr val="CCCCCC"/>
                </a:solidFill>
              </a:rPr>
              <a:t>Input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dirty="0" err="1">
                <a:solidFill>
                  <a:srgbClr val="CCCCCC"/>
                </a:solidFill>
              </a:rPr>
              <a:t>colors</a:t>
            </a:r>
            <a:endParaRPr lang="en-GB" dirty="0">
              <a:solidFill>
                <a:srgbClr val="CCCCCC"/>
              </a:solidFill>
            </a:endParaRPr>
          </a:p>
        </p:txBody>
      </p:sp>
      <p:sp>
        <p:nvSpPr>
          <p:cNvPr id="724" name="Shape 724"/>
          <p:cNvSpPr txBox="1"/>
          <p:nvPr/>
        </p:nvSpPr>
        <p:spPr>
          <a:xfrm>
            <a:off x="2238387" y="435222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CNN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6246150" y="4352212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778450" y="435222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984787" y="4352225"/>
            <a:ext cx="965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Sampler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3826187" y="4352225"/>
            <a:ext cx="9987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disparities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734962" y="1485728"/>
            <a:ext cx="866926" cy="5332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686813" y="1485728"/>
            <a:ext cx="915075" cy="168049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hape 722"/>
          <p:cNvSpPr txBox="1"/>
          <p:nvPr/>
        </p:nvSpPr>
        <p:spPr>
          <a:xfrm>
            <a:off x="4984787" y="779015"/>
            <a:ext cx="2029016" cy="8155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smtClean="0">
                <a:solidFill>
                  <a:srgbClr val="6AA84F"/>
                </a:solidFill>
              </a:rPr>
              <a:t>Smoothness </a:t>
            </a:r>
            <a:r>
              <a:rPr lang="en-GB" sz="2400" b="1" dirty="0">
                <a:solidFill>
                  <a:srgbClr val="6AA84F"/>
                </a:solidFill>
              </a:rPr>
              <a:t>Loss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91" grpId="0" animBg="1"/>
      <p:bldP spid="692" grpId="0"/>
      <p:bldP spid="700" grpId="0"/>
      <p:bldP spid="701" grpId="0"/>
      <p:bldP spid="702" grpId="0"/>
      <p:bldP spid="703" grpId="0"/>
      <p:bldP spid="705" grpId="0"/>
      <p:bldP spid="708" grpId="0" animBg="1"/>
      <p:bldP spid="711" grpId="0"/>
      <p:bldP spid="716" grpId="0"/>
      <p:bldP spid="717" grpId="0" animBg="1"/>
      <p:bldP spid="718" grpId="0"/>
      <p:bldP spid="720" grpId="0" animBg="1"/>
      <p:bldP spid="722" grpId="0"/>
      <p:bldP spid="723" grpId="0"/>
      <p:bldP spid="724" grpId="0"/>
      <p:bldP spid="725" grpId="0"/>
      <p:bldP spid="726" grpId="0"/>
      <p:bldP spid="727" grpId="0"/>
      <p:bldP spid="728" grpId="0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Fully convolutional</a:t>
            </a:r>
          </a:p>
          <a:p>
            <a:pPr lvl="1"/>
            <a:r>
              <a:rPr lang="en-US" dirty="0" smtClean="0"/>
              <a:t>Choose your favorite encoder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Skip connections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DispNet</a:t>
            </a:r>
            <a:r>
              <a:rPr lang="en-US" dirty="0" smtClean="0"/>
              <a:t> and </a:t>
            </a:r>
            <a:r>
              <a:rPr lang="en-US" dirty="0" err="1" smtClean="0"/>
              <a:t>FlowNet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Multiscale generation</a:t>
            </a:r>
          </a:p>
          <a:p>
            <a:pPr lvl="1"/>
            <a:r>
              <a:rPr lang="en-US" dirty="0" smtClean="0"/>
              <a:t>And Loss!</a:t>
            </a:r>
          </a:p>
          <a:p>
            <a:pPr lvl="1"/>
            <a:endParaRPr lang="en-US" dirty="0"/>
          </a:p>
          <a:p>
            <a:r>
              <a:rPr lang="en-US" dirty="0" smtClean="0"/>
              <a:t>Fast!</a:t>
            </a:r>
          </a:p>
          <a:p>
            <a:pPr lvl="1"/>
            <a:r>
              <a:rPr lang="en-US" dirty="0" smtClean="0"/>
              <a:t>~30fps on a Titan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24</a:t>
            </a:fld>
            <a:endParaRPr lang="en-GB" sz="1000">
              <a:solidFill>
                <a:schemeClr val="l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36044" y="454819"/>
            <a:ext cx="1766656" cy="1828799"/>
            <a:chOff x="1873188" y="2086573"/>
            <a:chExt cx="1766656" cy="1828799"/>
          </a:xfrm>
          <a:solidFill>
            <a:schemeClr val="accent2"/>
          </a:solidFill>
        </p:grpSpPr>
        <p:sp>
          <p:nvSpPr>
            <p:cNvPr id="6" name="Rectangle 5"/>
            <p:cNvSpPr/>
            <p:nvPr/>
          </p:nvSpPr>
          <p:spPr>
            <a:xfrm>
              <a:off x="1873188" y="2086573"/>
              <a:ext cx="230820" cy="18287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185387" y="2543772"/>
              <a:ext cx="460158" cy="914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26923" y="2772372"/>
              <a:ext cx="912921" cy="457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 rot="10800000">
            <a:off x="6884078" y="454819"/>
            <a:ext cx="1766656" cy="1828799"/>
            <a:chOff x="4369293" y="1972643"/>
            <a:chExt cx="1766656" cy="1828799"/>
          </a:xfrm>
          <a:solidFill>
            <a:schemeClr val="accent6"/>
          </a:solidFill>
        </p:grpSpPr>
        <p:sp>
          <p:nvSpPr>
            <p:cNvPr id="10" name="Rectangle 9"/>
            <p:cNvSpPr/>
            <p:nvPr/>
          </p:nvSpPr>
          <p:spPr>
            <a:xfrm>
              <a:off x="4369293" y="1972643"/>
              <a:ext cx="230820" cy="18287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81492" y="2429842"/>
              <a:ext cx="460158" cy="914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23028" y="2658442"/>
              <a:ext cx="912921" cy="457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06435" y="263158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Encoder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93999" y="263536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Decoder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303790" y="242529"/>
            <a:ext cx="3067478" cy="769525"/>
            <a:chOff x="5303790" y="242529"/>
            <a:chExt cx="3067478" cy="769525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889779" y="1012054"/>
              <a:ext cx="1945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03790" y="653592"/>
              <a:ext cx="306747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525584" y="242529"/>
              <a:ext cx="6238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Skips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608473" y="1597816"/>
            <a:ext cx="1054592" cy="2740987"/>
            <a:chOff x="7608473" y="1597816"/>
            <a:chExt cx="1054592" cy="2740987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7765774" y="1597816"/>
              <a:ext cx="0" cy="2286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0800000">
              <a:off x="7721103" y="1843710"/>
              <a:ext cx="89341" cy="45719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308540" y="1826417"/>
              <a:ext cx="0" cy="2286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 rot="10800000">
              <a:off x="8262010" y="2072309"/>
              <a:ext cx="86710" cy="912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8616138" y="2282511"/>
              <a:ext cx="0" cy="2286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rot="10800000">
              <a:off x="8567207" y="2528403"/>
              <a:ext cx="95858" cy="18104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608473" y="3259913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C00000"/>
                  </a:solidFill>
                </a:rPr>
                <a:t>Outputs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90" y="3470038"/>
            <a:ext cx="2435550" cy="12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2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5" name="0071_cm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096" y="403000"/>
            <a:ext cx="7381589" cy="44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KITTI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Input image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5" y="1722269"/>
            <a:ext cx="8494090" cy="25578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26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3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KITTI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Ground truth depth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8" y="1722269"/>
            <a:ext cx="8494084" cy="25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27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8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KITTI </a:t>
            </a:r>
            <a:r>
              <a:rPr lang="mr-IN" dirty="0" smtClean="0"/>
              <a:t>–</a:t>
            </a:r>
            <a:r>
              <a:rPr lang="en-US" dirty="0" smtClean="0"/>
              <a:t> Eigen</a:t>
            </a:r>
            <a:r>
              <a:rPr lang="en-US" i="1" dirty="0"/>
              <a:t> et al.</a:t>
            </a:r>
            <a:r>
              <a:rPr lang="en-US" dirty="0" smtClean="0"/>
              <a:t> [NIPS 14]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8" y="1722269"/>
            <a:ext cx="8494084" cy="25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28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8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KITTI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Liu</a:t>
            </a:r>
            <a:r>
              <a:rPr lang="en-US" i="1" dirty="0"/>
              <a:t> et al.</a:t>
            </a:r>
            <a:r>
              <a:rPr lang="en-US" dirty="0" smtClean="0"/>
              <a:t> </a:t>
            </a:r>
            <a:r>
              <a:rPr lang="en-US" dirty="0"/>
              <a:t>[CVPR 14]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8" y="1722269"/>
            <a:ext cx="8494084" cy="255779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29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41" y="1344168"/>
            <a:ext cx="7333317" cy="221416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3273000" y="3782750"/>
            <a:ext cx="2598000" cy="4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 dirty="0" smtClean="0">
                <a:solidFill>
                  <a:schemeClr val="accent2"/>
                </a:solidFill>
              </a:rPr>
              <a:t>Our result</a:t>
            </a:r>
            <a:endParaRPr lang="en-GB" sz="2000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4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KITTI </a:t>
            </a:r>
            <a:r>
              <a:rPr lang="mr-IN" dirty="0" smtClean="0"/>
              <a:t>–</a:t>
            </a:r>
            <a:r>
              <a:rPr lang="en-US" dirty="0" smtClean="0"/>
              <a:t> Garg </a:t>
            </a:r>
            <a:r>
              <a:rPr lang="en-US" i="1" dirty="0" smtClean="0"/>
              <a:t>et al. </a:t>
            </a:r>
            <a:r>
              <a:rPr lang="en-US" dirty="0" smtClean="0"/>
              <a:t>[ECCV 16]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8" y="1722269"/>
            <a:ext cx="8494084" cy="255779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30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5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KITTI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Ours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9" y="1722269"/>
            <a:ext cx="8494081" cy="255779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31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7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KITTI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Input image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5" y="1722269"/>
            <a:ext cx="8494090" cy="25578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32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KITTI 2015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variants of our model beat previous supervised methods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" r="11866" b="41522"/>
          <a:stretch/>
        </p:blipFill>
        <p:spPr>
          <a:xfrm>
            <a:off x="368850" y="1901075"/>
            <a:ext cx="8280630" cy="18010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33</a:t>
            </a:fld>
            <a:endParaRPr lang="en-GB" sz="1000">
              <a:solidFill>
                <a:schemeClr val="l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8850" y="3512745"/>
            <a:ext cx="8280630" cy="189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KITTI 2015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variants of our model beat the previous unsupervised method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" r="11866" b="13853"/>
          <a:stretch/>
        </p:blipFill>
        <p:spPr>
          <a:xfrm>
            <a:off x="368850" y="1901075"/>
            <a:ext cx="8280630" cy="26531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34</a:t>
            </a:fld>
            <a:endParaRPr lang="en-GB" sz="1000">
              <a:solidFill>
                <a:schemeClr val="l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8850" y="4372824"/>
            <a:ext cx="8280630" cy="1814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1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Make3D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Input image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5" y="1524931"/>
            <a:ext cx="7381190" cy="29524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35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Make3D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Ground truth depth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5" y="1524931"/>
            <a:ext cx="7381190" cy="29524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36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Make3D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Karsch</a:t>
            </a:r>
            <a:r>
              <a:rPr lang="en-US" i="1" dirty="0"/>
              <a:t> et al.</a:t>
            </a:r>
            <a:r>
              <a:rPr lang="en-US" dirty="0" smtClean="0"/>
              <a:t> [PAMI 14]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5" y="1524931"/>
            <a:ext cx="7381190" cy="29524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37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3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Make3D </a:t>
            </a:r>
            <a:r>
              <a:rPr lang="mr-IN" dirty="0" smtClean="0"/>
              <a:t>–</a:t>
            </a:r>
            <a:r>
              <a:rPr lang="en-US" dirty="0" smtClean="0"/>
              <a:t> Liu</a:t>
            </a:r>
            <a:r>
              <a:rPr lang="en-US" i="1" dirty="0"/>
              <a:t> et al.</a:t>
            </a:r>
            <a:r>
              <a:rPr lang="en-US" dirty="0" smtClean="0"/>
              <a:t> [CVPR 14]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5" y="1524931"/>
            <a:ext cx="7381190" cy="29524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38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Make3D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err="1" smtClean="0"/>
              <a:t>Laina</a:t>
            </a:r>
            <a:r>
              <a:rPr lang="en-US" i="1" dirty="0"/>
              <a:t> et al.</a:t>
            </a:r>
            <a:r>
              <a:rPr lang="en-US" dirty="0" smtClean="0"/>
              <a:t> [3DV 16]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5" y="1524931"/>
            <a:ext cx="7381190" cy="29524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39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7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depth?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4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5" y="2368295"/>
            <a:ext cx="2652934" cy="1058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46" y="2234653"/>
            <a:ext cx="2693257" cy="1468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82" y="2148815"/>
            <a:ext cx="2462600" cy="16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Make3D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Ours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5" y="1524931"/>
            <a:ext cx="7381190" cy="29524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40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86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Make3D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Input image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5" y="1524931"/>
            <a:ext cx="7381190" cy="2952476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41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5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8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Reprojection</a:t>
            </a:r>
            <a:r>
              <a:rPr lang="en-US" dirty="0" smtClean="0"/>
              <a:t> loss</a:t>
            </a:r>
          </a:p>
          <a:p>
            <a:pPr lvl="1"/>
            <a:r>
              <a:rPr lang="en-US" dirty="0" smtClean="0"/>
              <a:t>Assumes </a:t>
            </a:r>
            <a:r>
              <a:rPr lang="en-US" dirty="0" err="1" smtClean="0"/>
              <a:t>lambertian</a:t>
            </a:r>
            <a:r>
              <a:rPr lang="en-US" dirty="0" smtClean="0"/>
              <a:t> world</a:t>
            </a:r>
          </a:p>
          <a:p>
            <a:pPr lvl="1"/>
            <a:r>
              <a:rPr lang="en-US" dirty="0" smtClean="0"/>
              <a:t>More supervision? </a:t>
            </a:r>
          </a:p>
          <a:p>
            <a:pPr lvl="2"/>
            <a:r>
              <a:rPr lang="en-US" dirty="0" err="1" smtClean="0"/>
              <a:t>Kuznietsov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[CVPR 17]</a:t>
            </a:r>
          </a:p>
          <a:p>
            <a:endParaRPr lang="en-US" dirty="0" smtClean="0"/>
          </a:p>
          <a:p>
            <a:r>
              <a:rPr lang="en-US" dirty="0" smtClean="0"/>
              <a:t>Need calibrated data</a:t>
            </a:r>
          </a:p>
          <a:p>
            <a:pPr lvl="1"/>
            <a:r>
              <a:rPr lang="en-US" dirty="0" smtClean="0"/>
              <a:t>Synced and rectified</a:t>
            </a:r>
          </a:p>
          <a:p>
            <a:pPr lvl="1"/>
            <a:r>
              <a:rPr lang="en-US" dirty="0" smtClean="0"/>
              <a:t>Less supervision?</a:t>
            </a:r>
          </a:p>
          <a:p>
            <a:pPr lvl="2"/>
            <a:r>
              <a:rPr lang="en-US" dirty="0" smtClean="0"/>
              <a:t>Zhou </a:t>
            </a:r>
            <a:r>
              <a:rPr lang="en-US" i="1" dirty="0" smtClean="0"/>
              <a:t>et al. </a:t>
            </a:r>
            <a:r>
              <a:rPr lang="en-US" dirty="0" smtClean="0"/>
              <a:t>[CVPR 2017]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43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0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can get depth from a single photograph</a:t>
            </a:r>
          </a:p>
          <a:p>
            <a:r>
              <a:rPr lang="en-US" sz="2400" dirty="0" smtClean="0"/>
              <a:t>Self-supervision with stereo data</a:t>
            </a:r>
          </a:p>
          <a:p>
            <a:pPr lvl="1"/>
            <a:r>
              <a:rPr lang="en-US" sz="2000" dirty="0" smtClean="0"/>
              <a:t>Cheap and scalable!</a:t>
            </a:r>
          </a:p>
          <a:p>
            <a:r>
              <a:rPr lang="en-US" sz="2400" dirty="0" smtClean="0"/>
              <a:t>Accurate</a:t>
            </a:r>
          </a:p>
          <a:p>
            <a:pPr lvl="1"/>
            <a:r>
              <a:rPr lang="en-US" sz="2000" dirty="0" smtClean="0"/>
              <a:t>Beats fully-supervised methods on KITTI!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44</a:t>
            </a:fld>
            <a:endParaRPr lang="en-GB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6385" y="239959"/>
            <a:ext cx="4636008" cy="12117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 smtClean="0"/>
              <a:t>See you at Poster 21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641849" y="3908890"/>
            <a:ext cx="2305074" cy="937413"/>
          </a:xfrm>
          <a:ln w="38100">
            <a:solidFill>
              <a:srgbClr val="00B050"/>
            </a:solidFill>
          </a:ln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Search for </a:t>
            </a:r>
            <a:r>
              <a:rPr lang="en-US" sz="3200" b="1" dirty="0" err="1" smtClean="0"/>
              <a:t>monodepth</a:t>
            </a:r>
            <a:endParaRPr lang="en-US" sz="32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6865" y="1314406"/>
            <a:ext cx="3675039" cy="25164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2"/>
                </a:solidFill>
              </a:rPr>
              <a:t>Training code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Models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Evaluation code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Available!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pic>
        <p:nvPicPr>
          <p:cNvPr id="3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152" y="119175"/>
            <a:ext cx="4361688" cy="49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8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usually get depth?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5</a:t>
            </a:fld>
            <a:endParaRPr lang="en-GB" sz="1000">
              <a:solidFill>
                <a:schemeClr val="l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1595"/>
          <a:stretch/>
        </p:blipFill>
        <p:spPr>
          <a:xfrm>
            <a:off x="628650" y="1510513"/>
            <a:ext cx="2816352" cy="2980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084" y="2136608"/>
            <a:ext cx="1959904" cy="1959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032" y="1728811"/>
            <a:ext cx="2544318" cy="25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1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monocular?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lt2"/>
                </a:solidFill>
              </a:rPr>
              <a:t>6</a:t>
            </a:fld>
            <a:endParaRPr lang="en-GB" sz="1000">
              <a:solidFill>
                <a:schemeClr val="lt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1" y="1938425"/>
            <a:ext cx="2780485" cy="1865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04" b="98257" l="1536" r="98036"/>
                    </a14:imgEffect>
                  </a14:imgLayer>
                </a14:imgProps>
              </a:ext>
            </a:extLst>
          </a:blip>
          <a:srcRect r="24241" b="22889"/>
          <a:stretch/>
        </p:blipFill>
        <p:spPr>
          <a:xfrm>
            <a:off x="6625834" y="1630767"/>
            <a:ext cx="1987813" cy="22386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854" y="1938425"/>
            <a:ext cx="1871760" cy="1871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1" y="1938425"/>
            <a:ext cx="2780485" cy="1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2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5073925" y="1846075"/>
            <a:ext cx="3786600" cy="13353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Previous approaches - Supervised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355237" y="1980587"/>
            <a:ext cx="1645348" cy="10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4">
            <a:alphaModFix/>
          </a:blip>
          <a:srcRect l="25612" r="28386"/>
          <a:stretch/>
        </p:blipFill>
        <p:spPr>
          <a:xfrm>
            <a:off x="5180225" y="1980602"/>
            <a:ext cx="1645386" cy="10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2093184" y="2326150"/>
            <a:ext cx="376800" cy="3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4661834" y="2326125"/>
            <a:ext cx="376800" cy="3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670512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Input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color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3151412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Model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539975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depth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7551025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depth</a:t>
            </a:r>
          </a:p>
        </p:txBody>
      </p:sp>
      <p:sp>
        <p:nvSpPr>
          <p:cNvPr id="132" name="Shape 132"/>
          <p:cNvSpPr/>
          <p:nvPr/>
        </p:nvSpPr>
        <p:spPr>
          <a:xfrm>
            <a:off x="2597850" y="1629450"/>
            <a:ext cx="1953900" cy="183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6398875" y="1356850"/>
            <a:ext cx="1136700" cy="38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134" name="Shape 134"/>
          <p:cNvCxnSpPr>
            <a:stCxn id="122" idx="0"/>
            <a:endCxn id="122" idx="2"/>
          </p:cNvCxnSpPr>
          <p:nvPr/>
        </p:nvCxnSpPr>
        <p:spPr>
          <a:xfrm>
            <a:off x="6967225" y="1846075"/>
            <a:ext cx="0" cy="13353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5" name="Shape 135"/>
          <p:cNvPicPr preferRelativeResize="0"/>
          <p:nvPr/>
        </p:nvPicPr>
        <p:blipFill rotWithShape="1">
          <a:blip r:embed="rId5">
            <a:alphaModFix/>
          </a:blip>
          <a:srcRect l="28338" r="25656"/>
          <a:stretch/>
        </p:blipFill>
        <p:spPr>
          <a:xfrm>
            <a:off x="7108850" y="1980562"/>
            <a:ext cx="1645348" cy="10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6" grpId="0" animBg="1"/>
      <p:bldP spid="127" grpId="0" animBg="1"/>
      <p:bldP spid="128" grpId="0"/>
      <p:bldP spid="129" grpId="0"/>
      <p:bldP spid="130" grpId="0"/>
      <p:bldP spid="131" grpId="0"/>
      <p:bldP spid="132" grpId="0" animBg="1"/>
      <p:bldP spid="1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Previous approaches - Supervised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612" y="1152475"/>
            <a:ext cx="2414700" cy="18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50" y="2209525"/>
            <a:ext cx="5870949" cy="8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311688" y="1752700"/>
            <a:ext cx="4937726" cy="456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rgbClr val="FFFFFF"/>
                </a:solidFill>
              </a:rPr>
              <a:t>Automatic Photo Pop-up </a:t>
            </a:r>
            <a:r>
              <a:rPr lang="en-GB" sz="2000" dirty="0" smtClean="0">
                <a:solidFill>
                  <a:srgbClr val="FFFFFF"/>
                </a:solidFill>
              </a:rPr>
              <a:t>[SIGGRAPH 05]</a:t>
            </a: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3721710" y="1171093"/>
            <a:ext cx="2423058" cy="446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rgbClr val="FFFFFF"/>
                </a:solidFill>
              </a:rPr>
              <a:t>Make3D </a:t>
            </a:r>
            <a:r>
              <a:rPr lang="en-GB" sz="2000" dirty="0" smtClean="0">
                <a:solidFill>
                  <a:srgbClr val="FFFFFF"/>
                </a:solidFill>
              </a:rPr>
              <a:t>[PAMI 08]</a:t>
            </a:r>
            <a:endParaRPr lang="en-GB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5073925" y="1873000"/>
            <a:ext cx="3786600" cy="1302600"/>
          </a:xfrm>
          <a:prstGeom prst="roundRect">
            <a:avLst>
              <a:gd name="adj" fmla="val 8367"/>
            </a:avLst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Previous approaches - Supervised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25612" r="28386"/>
          <a:stretch/>
        </p:blipFill>
        <p:spPr>
          <a:xfrm>
            <a:off x="355237" y="1980587"/>
            <a:ext cx="1645348" cy="10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l="25612" r="28386"/>
          <a:stretch/>
        </p:blipFill>
        <p:spPr>
          <a:xfrm>
            <a:off x="5180225" y="1980564"/>
            <a:ext cx="1645386" cy="10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670512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Input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151412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Model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539975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Output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depth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551025" y="3700375"/>
            <a:ext cx="830100" cy="3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Target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CCCCCC"/>
                </a:solidFill>
              </a:rPr>
              <a:t>depth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414325" y="1397500"/>
            <a:ext cx="1136700" cy="38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AA84F"/>
                </a:solidFill>
              </a:rPr>
              <a:t>Loss</a:t>
            </a:r>
          </a:p>
        </p:txBody>
      </p:sp>
      <p:cxnSp>
        <p:nvCxnSpPr>
          <p:cNvPr id="170" name="Shape 170"/>
          <p:cNvCxnSpPr>
            <a:stCxn id="158" idx="0"/>
          </p:cNvCxnSpPr>
          <p:nvPr/>
        </p:nvCxnSpPr>
        <p:spPr>
          <a:xfrm>
            <a:off x="6967225" y="1873000"/>
            <a:ext cx="0" cy="131400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1" name="Shape 171"/>
          <p:cNvSpPr/>
          <p:nvPr/>
        </p:nvSpPr>
        <p:spPr>
          <a:xfrm>
            <a:off x="2597850" y="1629450"/>
            <a:ext cx="1953900" cy="183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l="28338" r="25656"/>
          <a:stretch/>
        </p:blipFill>
        <p:spPr>
          <a:xfrm>
            <a:off x="7108850" y="1980562"/>
            <a:ext cx="1645348" cy="107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hape 390"/>
          <p:cNvCxnSpPr/>
          <p:nvPr/>
        </p:nvCxnSpPr>
        <p:spPr>
          <a:xfrm>
            <a:off x="2000585" y="2555209"/>
            <a:ext cx="549782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390"/>
          <p:cNvCxnSpPr/>
          <p:nvPr/>
        </p:nvCxnSpPr>
        <p:spPr>
          <a:xfrm>
            <a:off x="4551750" y="2544500"/>
            <a:ext cx="522175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6265</TotalTime>
  <Words>513</Words>
  <Application>Microsoft Macintosh PowerPoint</Application>
  <PresentationFormat>On-screen Show (16:9)</PresentationFormat>
  <Paragraphs>226</Paragraphs>
  <Slides>45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Calibri</vt:lpstr>
      <vt:lpstr>Calibri Light</vt:lpstr>
      <vt:lpstr>Cambria Math</vt:lpstr>
      <vt:lpstr>Mangal</vt:lpstr>
      <vt:lpstr>Arial</vt:lpstr>
      <vt:lpstr>Office Theme</vt:lpstr>
      <vt:lpstr>Unsupervised Monocular Depth Estimation with Left-Right Consistency </vt:lpstr>
      <vt:lpstr>PowerPoint Presentation</vt:lpstr>
      <vt:lpstr>PowerPoint Presentation</vt:lpstr>
      <vt:lpstr>Why depth?</vt:lpstr>
      <vt:lpstr>How do we usually get depth?</vt:lpstr>
      <vt:lpstr>Why monocular?</vt:lpstr>
      <vt:lpstr>Previous approaches - Supervised</vt:lpstr>
      <vt:lpstr>Previous approaches - Supervised </vt:lpstr>
      <vt:lpstr>Previous approaches - Supervised</vt:lpstr>
      <vt:lpstr>Previous approaches - Supervised</vt:lpstr>
      <vt:lpstr>PowerPoint Presentation</vt:lpstr>
      <vt:lpstr>KITTI 2015</vt:lpstr>
      <vt:lpstr>IR Structured Light</vt:lpstr>
      <vt:lpstr>PowerPoint Presentation</vt:lpstr>
      <vt:lpstr>Depth from stereo</vt:lpstr>
      <vt:lpstr>Let’s train with stereo data!</vt:lpstr>
      <vt:lpstr>Previous approaches - Unsupervised </vt:lpstr>
      <vt:lpstr>Unsupervised depth estimation - Concept</vt:lpstr>
      <vt:lpstr>Unsupervised depth estimation - Baseline</vt:lpstr>
      <vt:lpstr>Input</vt:lpstr>
      <vt:lpstr>Baseline</vt:lpstr>
      <vt:lpstr>Our method</vt:lpstr>
      <vt:lpstr>Unsupervised depth estimation - Our method</vt:lpstr>
      <vt:lpstr>Architecture</vt:lpstr>
      <vt:lpstr>PowerPoint Presentation</vt:lpstr>
      <vt:lpstr>KITTI – Input image</vt:lpstr>
      <vt:lpstr>KITTI – Ground truth depth</vt:lpstr>
      <vt:lpstr>KITTI – Eigen et al. [NIPS 14]</vt:lpstr>
      <vt:lpstr>KITTI – Liu et al. [CVPR 14]</vt:lpstr>
      <vt:lpstr>KITTI – Garg et al. [ECCV 16]</vt:lpstr>
      <vt:lpstr>KITTI – Ours</vt:lpstr>
      <vt:lpstr>KITTI – Input image</vt:lpstr>
      <vt:lpstr>KITTI 2015</vt:lpstr>
      <vt:lpstr>KITTI 2015</vt:lpstr>
      <vt:lpstr>Make3D – Input image</vt:lpstr>
      <vt:lpstr>Make3D – Ground truth depth</vt:lpstr>
      <vt:lpstr>Make3D – Karsch et al. [PAMI 14]</vt:lpstr>
      <vt:lpstr>Make3D – Liu et al. [CVPR 14]</vt:lpstr>
      <vt:lpstr>Make3D – Laina et al. [3DV 16]</vt:lpstr>
      <vt:lpstr>Make3D – Ours</vt:lpstr>
      <vt:lpstr>Make3D – Input image</vt:lpstr>
      <vt:lpstr>PowerPoint Presentation</vt:lpstr>
      <vt:lpstr>Challenges</vt:lpstr>
      <vt:lpstr>Conclusion</vt:lpstr>
      <vt:lpstr>Thank you! See you at Poster 21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Monocular Depth Estimation with Left-Right Consistency</dc:title>
  <cp:lastModifiedBy>Clément Godard</cp:lastModifiedBy>
  <cp:revision>237</cp:revision>
  <dcterms:modified xsi:type="dcterms:W3CDTF">2017-11-21T11:34:06Z</dcterms:modified>
</cp:coreProperties>
</file>